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77" r:id="rId3"/>
    <p:sldId id="278" r:id="rId4"/>
    <p:sldId id="279" r:id="rId5"/>
    <p:sldId id="275" r:id="rId6"/>
    <p:sldId id="286" r:id="rId7"/>
    <p:sldId id="281" r:id="rId8"/>
    <p:sldId id="288" r:id="rId9"/>
    <p:sldId id="283" r:id="rId10"/>
    <p:sldId id="282" r:id="rId11"/>
    <p:sldId id="257" r:id="rId12"/>
    <p:sldId id="280" r:id="rId13"/>
    <p:sldId id="261" r:id="rId14"/>
    <p:sldId id="262" r:id="rId15"/>
    <p:sldId id="269" r:id="rId16"/>
    <p:sldId id="270" r:id="rId17"/>
    <p:sldId id="271" r:id="rId18"/>
    <p:sldId id="287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160CB-7750-4B62-B7E0-54538B0E1B26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1FFD6-FE21-446E-A22A-CC57E564E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10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138"/>
              </a:spcBef>
              <a:buClr>
                <a:srgbClr val="DD8047"/>
              </a:buClr>
              <a:buSzPct val="60000"/>
              <a:buFont typeface="Wingdings" pitchFamily="1" charset="2"/>
              <a:buNone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- Entwicklungsministerium/Gerd Müller</a:t>
            </a:r>
          </a:p>
          <a:p>
            <a:pPr eaLnBrk="1" hangingPunct="1">
              <a:spcBef>
                <a:spcPts val="1138"/>
              </a:spcBef>
              <a:buClr>
                <a:srgbClr val="DD8047"/>
              </a:buClr>
              <a:buSzPct val="60000"/>
              <a:buFont typeface="Wingdings" pitchFamily="1" charset="2"/>
              <a:buNone/>
            </a:pPr>
            <a:endParaRPr lang="de-DE" altLang="de-DE" sz="12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1138"/>
              </a:spcBef>
              <a:buClr>
                <a:srgbClr val="DD8047"/>
              </a:buClr>
              <a:buSzPct val="60000"/>
              <a:buFont typeface="Wingdings" pitchFamily="1" charset="2"/>
              <a:buNone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- Stärkung der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</a:rPr>
              <a:t>interkommunalenZusammenarbeit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 im West-Allgäu</a:t>
            </a:r>
          </a:p>
          <a:p>
            <a:pPr eaLnBrk="1" hangingPunct="1">
              <a:spcBef>
                <a:spcPts val="1138"/>
              </a:spcBef>
              <a:buClr>
                <a:srgbClr val="DD8047"/>
              </a:buClr>
              <a:buSzPct val="60000"/>
              <a:buFont typeface="Wingdings" pitchFamily="1" charset="2"/>
              <a:buNone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- Positive Strahlwirkung der teilnehmenden Gemeinden durch Gestaltung eines -bislang einzigartigen- Vorreiterprojektes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8DD1D-7CC1-734B-92C3-81FF83ED4EE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12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Libanesischer Staat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Seit Jahren politisch gelähmt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Kein Haushalt seit 2015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100$ pro Einwohner (Stand 1932)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Zugesagte Projekte werden </a:t>
            </a:r>
            <a:b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nicht realisiert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Staat hat Monopol u.a. auf Wasser und Energie</a:t>
            </a:r>
          </a:p>
          <a:p>
            <a:pPr eaLnBrk="1" hangingPunct="1">
              <a:buFont typeface="Arial" charset="0"/>
              <a:buNone/>
            </a:pPr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NROs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Nahrung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Energie und Wasser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Bildung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Grundversorgung allgemein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Gesundheit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Unterhalt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Unterkünfte etc.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</a:rPr>
              <a:t>Liban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. Kommunen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Kritische Finanzlage, strukturschwach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Kaum staatliche Unterstützung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Übernehmen staatlicher Aufgaben</a:t>
            </a:r>
          </a:p>
          <a:p>
            <a:pPr eaLnBrk="1" hangingPunct="1">
              <a:buFont typeface="Arial" charset="0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Kommunale Aufgaben für Flüchtlinge </a:t>
            </a:r>
            <a:b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und libanesische Bevölkerung</a:t>
            </a:r>
          </a:p>
          <a:p>
            <a:pPr eaLnBrk="1" hangingPunct="1">
              <a:buFont typeface="Arial" charset="0"/>
              <a:buNone/>
            </a:pPr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BMZ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Ziel ist, die Versorgungslage der Flüchtlinge und der lokalen Bevölkerung in den Aufnahmegemeinden zu verbessern, um die Lage zu stabilisieren und Konflikten vorzubeugen.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Initiative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Kommunaler Know-how-Transfer und konkrete Projekte (Finanzierung BMZ) helfen den aufnehmenden Gemeinden kommunale Aufgaben besser wahrzunehmen.</a:t>
            </a:r>
            <a:b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  <a:sym typeface="Wingdings" pitchFamily="1" charset="2"/>
              </a:rPr>
              <a:t> humanitäre Hilfe für 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die libanesische Bevölkerung und die Bürgerkriegsflüchtlinge aus Syrien</a:t>
            </a:r>
            <a:b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  <a:sym typeface="Wingdings" pitchFamily="1" charset="2"/>
              </a:rPr>
              <a:t> Stabilisiert die Lage und beugt Konflikten vor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  <a:sym typeface="Wingdings" pitchFamily="1" charset="2"/>
              </a:rPr>
              <a:t>Auswahlkriterien Gemeinden</a:t>
            </a:r>
          </a:p>
          <a:p>
            <a:r>
              <a:rPr lang="de-DE" altLang="de-DE" dirty="0" smtClean="0"/>
              <a:t>Der Norden des Libanon leidet vor allem unter Arbeitslosigkeit und einer schwachen </a:t>
            </a:r>
            <a:br>
              <a:rPr lang="de-DE" altLang="de-DE" dirty="0" smtClean="0"/>
            </a:br>
            <a:r>
              <a:rPr lang="de-DE" altLang="de-DE" dirty="0" smtClean="0"/>
              <a:t>Wirtschaftsstruktur.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Wer glaubt, er habe den Libanon verstanden, </a:t>
            </a:r>
          </a:p>
          <a:p>
            <a:r>
              <a:rPr lang="de-DE" altLang="de-DE" dirty="0" smtClean="0"/>
              <a:t>dem hat man ihn nicht richtig erklärt (libanesisches Bonmot)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Was wir aber als Kommunen verstehen sind kommunale Aufgaben </a:t>
            </a:r>
          </a:p>
          <a:p>
            <a:r>
              <a:rPr lang="de-DE" altLang="de-DE" dirty="0" smtClean="0"/>
              <a:t>-&gt; Von Kommune zu Kommune, auf Augenhöhe Know-how-Transfer. </a:t>
            </a:r>
          </a:p>
          <a:p>
            <a:r>
              <a:rPr lang="de-DE" altLang="de-DE" dirty="0" smtClean="0"/>
              <a:t>In allen übergeordneten Dingen unterstützt uns das BMZ.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Neuer, innovativer Ansatz, Konsens in internationaler Staatengemeinschaft, </a:t>
            </a:r>
          </a:p>
          <a:p>
            <a:r>
              <a:rPr lang="de-DE" altLang="de-DE" dirty="0" smtClean="0"/>
              <a:t>dass diese Art der Hilfe am zielführendsten ist!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Projekte mit Unterstützung BMZ/Engagement Global/Deutscher Botschaft Beirut</a:t>
            </a:r>
          </a:p>
          <a:p>
            <a:r>
              <a:rPr lang="de-DE" altLang="de-DE" dirty="0" smtClean="0"/>
              <a:t>-&gt;</a:t>
            </a:r>
            <a:r>
              <a:rPr lang="de-DE" altLang="de-DE" baseline="0" dirty="0" smtClean="0"/>
              <a:t> Erfahrung, Wissen, Informationen aus erster Hand und politischer Einfluss</a:t>
            </a:r>
            <a:endParaRPr lang="de-DE" altLang="de-DE" dirty="0" smtClean="0"/>
          </a:p>
          <a:p>
            <a:pPr eaLnBrk="1" hangingPunct="1">
              <a:buClrTx/>
              <a:buFontTx/>
              <a:buNone/>
            </a:pPr>
            <a:endParaRPr lang="de-DE" altLang="de-DE" sz="12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ClrTx/>
              <a:buFontTx/>
              <a:buNone/>
            </a:pPr>
            <a:endParaRPr lang="de-DE" altLang="de-DE" sz="1200" dirty="0" smtClean="0">
              <a:solidFill>
                <a:srgbClr val="00000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-"/>
              <a:tabLst/>
              <a:defRPr/>
            </a:pPr>
            <a:endParaRPr lang="de-DE" altLang="de-DE" sz="12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Arial" charset="0"/>
              <a:buChar char="-"/>
            </a:pPr>
            <a:endParaRPr lang="de-DE" altLang="de-DE" sz="12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Arial" charset="0"/>
              <a:buChar char="-"/>
            </a:pPr>
            <a:endParaRPr lang="de-DE" altLang="de-DE" sz="12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Arial" charset="0"/>
              <a:buChar char="-"/>
            </a:pPr>
            <a:endParaRPr lang="de-DE" altLang="de-DE" sz="1200" dirty="0" smtClean="0">
              <a:solidFill>
                <a:srgbClr val="000000"/>
              </a:solidFill>
              <a:latin typeface="Arial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8DD1D-7CC1-734B-92C3-81FF83ED4EE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29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95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39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47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35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98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64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13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76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68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63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2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A661-119B-4526-8B13-D9BAD70E703B}" type="datetimeFigureOut">
              <a:rPr lang="de-DE" smtClean="0"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2E51F-1458-4916-807F-0879B04DF0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67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30121" y="0"/>
            <a:ext cx="7474598" cy="553997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r>
              <a:rPr lang="de-DE" sz="4800" dirty="0">
                <a:solidFill>
                  <a:schemeClr val="bg1"/>
                </a:solidFill>
              </a:rPr>
              <a:t>     Kommunales Know-how</a:t>
            </a:r>
          </a:p>
          <a:p>
            <a:r>
              <a:rPr lang="de-DE" sz="4800" dirty="0">
                <a:solidFill>
                  <a:schemeClr val="bg1"/>
                </a:solidFill>
              </a:rPr>
              <a:t>     für </a:t>
            </a:r>
            <a:r>
              <a:rPr lang="de-DE" sz="4800" dirty="0" smtClean="0">
                <a:solidFill>
                  <a:schemeClr val="bg1"/>
                </a:solidFill>
              </a:rPr>
              <a:t>Nahost </a:t>
            </a:r>
          </a:p>
          <a:p>
            <a:endParaRPr lang="de-DE" sz="4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      Engagement Global</a:t>
            </a:r>
            <a:endParaRPr lang="de-DE" sz="2800" dirty="0">
              <a:solidFill>
                <a:schemeClr val="bg1"/>
              </a:solidFill>
            </a:endParaRPr>
          </a:p>
          <a:p>
            <a:pPr algn="r"/>
            <a:r>
              <a:rPr lang="de-DE" dirty="0">
                <a:solidFill>
                  <a:schemeClr val="bg1"/>
                </a:solidFill>
              </a:rPr>
              <a:t>Vertreter der Allgäuer Gemeinden</a:t>
            </a:r>
          </a:p>
          <a:p>
            <a:pPr algn="r"/>
            <a:r>
              <a:rPr lang="de-DE" dirty="0" err="1">
                <a:solidFill>
                  <a:schemeClr val="bg1"/>
                </a:solidFill>
              </a:rPr>
              <a:t>Amtzell</a:t>
            </a:r>
            <a:endParaRPr lang="de-DE" dirty="0">
              <a:solidFill>
                <a:schemeClr val="bg1"/>
              </a:solidFill>
            </a:endParaRPr>
          </a:p>
          <a:p>
            <a:pPr algn="r"/>
            <a:r>
              <a:rPr lang="de-DE" dirty="0" err="1">
                <a:solidFill>
                  <a:schemeClr val="bg1"/>
                </a:solidFill>
              </a:rPr>
              <a:t>Gestratz</a:t>
            </a:r>
            <a:endParaRPr lang="de-DE" dirty="0">
              <a:solidFill>
                <a:schemeClr val="bg1"/>
              </a:solidFill>
            </a:endParaRPr>
          </a:p>
          <a:p>
            <a:pPr algn="r"/>
            <a:r>
              <a:rPr lang="de-DE" dirty="0" err="1">
                <a:solidFill>
                  <a:schemeClr val="bg1"/>
                </a:solidFill>
              </a:rPr>
              <a:t>Heimenkirch</a:t>
            </a:r>
            <a:endParaRPr lang="de-DE" dirty="0">
              <a:solidFill>
                <a:schemeClr val="bg1"/>
              </a:solidFill>
            </a:endParaRPr>
          </a:p>
          <a:p>
            <a:pPr algn="r"/>
            <a:r>
              <a:rPr lang="de-DE" dirty="0" err="1" smtClean="0">
                <a:solidFill>
                  <a:schemeClr val="bg1"/>
                </a:solidFill>
              </a:rPr>
              <a:t>Hergatz</a:t>
            </a:r>
            <a:endParaRPr lang="de-DE" dirty="0" smtClean="0">
              <a:solidFill>
                <a:schemeClr val="bg1"/>
              </a:solidFill>
            </a:endParaRPr>
          </a:p>
          <a:p>
            <a:pPr algn="r"/>
            <a:r>
              <a:rPr lang="de-DE" dirty="0" err="1" smtClean="0">
                <a:solidFill>
                  <a:schemeClr val="bg1"/>
                </a:solidFill>
              </a:rPr>
              <a:t>Opfenbach</a:t>
            </a:r>
            <a:endParaRPr lang="de-DE" dirty="0" smtClean="0">
              <a:solidFill>
                <a:schemeClr val="bg1"/>
              </a:solidFill>
            </a:endParaRPr>
          </a:p>
          <a:p>
            <a:pPr algn="r"/>
            <a:r>
              <a:rPr lang="de-DE" dirty="0" smtClean="0">
                <a:solidFill>
                  <a:schemeClr val="bg1"/>
                </a:solidFill>
              </a:rPr>
              <a:t>Neu: Kißlegg und Weingarten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" name="Bild 2" descr="IMG_577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30542"/>
            <a:ext cx="4571030" cy="30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10309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8242"/>
            <a:ext cx="9144000" cy="51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748590"/>
            <a:ext cx="7886403" cy="4460458"/>
          </a:xfrm>
        </p:spPr>
      </p:pic>
    </p:spTree>
    <p:extLst>
      <p:ext uri="{BB962C8B-B14F-4D97-AF65-F5344CB8AC3E}">
        <p14:creationId xmlns:p14="http://schemas.microsoft.com/office/powerpoint/2010/main" val="206948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979755"/>
            <a:ext cx="9144000" cy="52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8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Übergabe der Machbarkeitsstudie am 23.11.2018 für eine Bioabfallanlage an Bürgermeister Dr. Marwan Almawi und den Gemeinderat in </a:t>
            </a:r>
            <a:r>
              <a:rPr lang="de-DE" sz="2400" dirty="0" err="1" smtClean="0"/>
              <a:t>Rashiine</a:t>
            </a:r>
            <a:r>
              <a:rPr lang="de-DE" sz="2400" dirty="0" smtClean="0"/>
              <a:t> im Norden des Libanon, Nähe Tripoli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0522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err="1" smtClean="0"/>
              <a:t>Rashiine</a:t>
            </a:r>
            <a:r>
              <a:rPr lang="de-DE" sz="2400" dirty="0" smtClean="0"/>
              <a:t>, eine Gemeinde mit 4000 Einwohnern im Norden des Libanon versorgt derzeit 600 Flüchtlinge</a:t>
            </a:r>
            <a:br>
              <a:rPr lang="de-DE" sz="2400" dirty="0" smtClean="0"/>
            </a:br>
            <a:r>
              <a:rPr lang="de-DE" sz="2400" dirty="0" smtClean="0"/>
              <a:t>Übergabe der </a:t>
            </a:r>
            <a:r>
              <a:rPr lang="de-DE" sz="2400" dirty="0" err="1" smtClean="0"/>
              <a:t>Amtzeller</a:t>
            </a:r>
            <a:r>
              <a:rPr lang="de-DE" sz="2400" dirty="0" smtClean="0"/>
              <a:t> Hilfspakete 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65798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Der Libanon ein christliches und ein muslimisches Land mit einem guten Miteinander der Religionen </a:t>
            </a:r>
            <a:br>
              <a:rPr lang="de-DE" sz="2400" dirty="0" smtClean="0"/>
            </a:br>
            <a:r>
              <a:rPr lang="de-DE" sz="2400" dirty="0" smtClean="0"/>
              <a:t>Papst Johannes Paul II: „Der Libanon ist nicht nur ein Land, sondern eine Botschaft.“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91011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Besuch der Wallfahrtsstätte „Statue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our</a:t>
            </a:r>
            <a:r>
              <a:rPr lang="de-DE" sz="2400" dirty="0" smtClean="0"/>
              <a:t> Lady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Lebabon</a:t>
            </a:r>
            <a:r>
              <a:rPr lang="de-DE" sz="2400" dirty="0" smtClean="0"/>
              <a:t>“ sowie der Basilika in </a:t>
            </a:r>
            <a:r>
              <a:rPr lang="de-DE" sz="2400" dirty="0" err="1" smtClean="0"/>
              <a:t>Jounieh</a:t>
            </a:r>
            <a:r>
              <a:rPr lang="de-DE" sz="2400" dirty="0" smtClean="0"/>
              <a:t> in der Nähe von Beirut </a:t>
            </a:r>
            <a:br>
              <a:rPr lang="de-DE" sz="2400" dirty="0" smtClean="0"/>
            </a:br>
            <a:r>
              <a:rPr lang="de-DE" sz="2400" dirty="0" smtClean="0"/>
              <a:t>Das gemeinsame –Vater unser- in arabischer und in deutscher Sprache</a:t>
            </a:r>
            <a:endParaRPr lang="de-DE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8138" y="2505208"/>
            <a:ext cx="4352925" cy="3264693"/>
          </a:xfrm>
        </p:spPr>
      </p:pic>
      <p:pic>
        <p:nvPicPr>
          <p:cNvPr id="7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8" y="1961091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3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dirty="0" smtClean="0"/>
              <a:t>Auch im Libanon freut man sich auf Weihnachten</a:t>
            </a:r>
            <a:endParaRPr lang="de-DE" sz="2400" b="1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5581" y="2233383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588358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Vielen Dank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19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andkar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218" y="0"/>
            <a:ext cx="5208390" cy="686615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739854" y="251948"/>
            <a:ext cx="2457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Libanon</a:t>
            </a:r>
          </a:p>
          <a:p>
            <a:r>
              <a:rPr lang="de-DE" b="1" dirty="0"/>
              <a:t>Fläche:</a:t>
            </a:r>
            <a:r>
              <a:rPr lang="de-DE" dirty="0"/>
              <a:t> 10.452 km</a:t>
            </a:r>
            <a:r>
              <a:rPr lang="de-DE" baseline="30000" dirty="0"/>
              <a:t>2</a:t>
            </a:r>
            <a:endParaRPr lang="de-DE" dirty="0"/>
          </a:p>
          <a:p>
            <a:r>
              <a:rPr lang="de-DE" b="1" dirty="0"/>
              <a:t>Einwohner:</a:t>
            </a:r>
          </a:p>
          <a:p>
            <a:r>
              <a:rPr lang="de-DE" dirty="0"/>
              <a:t>ca. 4,5 Millionen</a:t>
            </a:r>
          </a:p>
          <a:p>
            <a:r>
              <a:rPr lang="de-DE" b="1" dirty="0"/>
              <a:t>Hauptstadt:</a:t>
            </a:r>
            <a:r>
              <a:rPr lang="de-DE" dirty="0"/>
              <a:t> Beirut, ca. 2,3 Millionen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741373" y="2074012"/>
            <a:ext cx="2567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Regierungsbezirk Schwaben</a:t>
            </a:r>
          </a:p>
          <a:p>
            <a:r>
              <a:rPr lang="de-DE" b="1" dirty="0"/>
              <a:t>Fläche: </a:t>
            </a:r>
            <a:r>
              <a:rPr lang="de-DE" dirty="0"/>
              <a:t>9.992 km</a:t>
            </a:r>
            <a:r>
              <a:rPr lang="de-DE" baseline="30000" dirty="0"/>
              <a:t>2</a:t>
            </a:r>
            <a:endParaRPr lang="de-DE" dirty="0"/>
          </a:p>
          <a:p>
            <a:r>
              <a:rPr lang="de-DE" b="1" dirty="0"/>
              <a:t>Einwohner: </a:t>
            </a:r>
            <a:r>
              <a:rPr lang="de-DE" dirty="0"/>
              <a:t>1.789.294</a:t>
            </a:r>
          </a:p>
        </p:txBody>
      </p:sp>
    </p:spTree>
    <p:extLst>
      <p:ext uri="{BB962C8B-B14F-4D97-AF65-F5344CB8AC3E}">
        <p14:creationId xmlns:p14="http://schemas.microsoft.com/office/powerpoint/2010/main" val="30493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5999" y="383606"/>
            <a:ext cx="5688013" cy="61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6552573" y="944001"/>
            <a:ext cx="742631" cy="276999"/>
            <a:chOff x="4346172" y="821168"/>
            <a:chExt cx="742631" cy="276999"/>
          </a:xfrm>
        </p:grpSpPr>
        <p:sp>
          <p:nvSpPr>
            <p:cNvPr id="7" name="Abgerundete rechteckige Legende 6"/>
            <p:cNvSpPr/>
            <p:nvPr/>
          </p:nvSpPr>
          <p:spPr>
            <a:xfrm>
              <a:off x="4346172" y="854132"/>
              <a:ext cx="742631" cy="225503"/>
            </a:xfrm>
            <a:prstGeom prst="wedgeRoundRectCallout">
              <a:avLst>
                <a:gd name="adj1" fmla="val 107764"/>
                <a:gd name="adj2" fmla="val 52904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369691" y="821168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>
                  <a:solidFill>
                    <a:srgbClr val="000000"/>
                  </a:solidFill>
                </a:rPr>
                <a:t>Menieh</a:t>
              </a:r>
              <a:endParaRPr lang="de-DE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8274809" y="1128980"/>
            <a:ext cx="728084" cy="276999"/>
            <a:chOff x="6245833" y="1060739"/>
            <a:chExt cx="728084" cy="276999"/>
          </a:xfrm>
        </p:grpSpPr>
        <p:sp>
          <p:nvSpPr>
            <p:cNvPr id="10" name="Abgerundete rechteckige Legende 9"/>
            <p:cNvSpPr/>
            <p:nvPr/>
          </p:nvSpPr>
          <p:spPr>
            <a:xfrm>
              <a:off x="6273496" y="1084099"/>
              <a:ext cx="683364" cy="225503"/>
            </a:xfrm>
            <a:prstGeom prst="wedgeRoundRectCallout">
              <a:avLst>
                <a:gd name="adj1" fmla="val -100563"/>
                <a:gd name="adj2" fmla="val 56087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245833" y="1060739"/>
              <a:ext cx="728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>
                  <a:solidFill>
                    <a:srgbClr val="000000"/>
                  </a:solidFill>
                </a:rPr>
                <a:t>Rashiine</a:t>
              </a:r>
              <a:endParaRPr lang="de-DE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7913512" y="3655018"/>
            <a:ext cx="699417" cy="276999"/>
            <a:chOff x="5816296" y="3738336"/>
            <a:chExt cx="695542" cy="397252"/>
          </a:xfrm>
        </p:grpSpPr>
        <p:sp>
          <p:nvSpPr>
            <p:cNvPr id="13" name="Abgerundete rechteckige Legende 12"/>
            <p:cNvSpPr/>
            <p:nvPr/>
          </p:nvSpPr>
          <p:spPr>
            <a:xfrm>
              <a:off x="5816296" y="3778686"/>
              <a:ext cx="695542" cy="276998"/>
            </a:xfrm>
            <a:prstGeom prst="wedgeRoundRectCallout">
              <a:avLst>
                <a:gd name="adj1" fmla="val -103135"/>
                <a:gd name="adj2" fmla="val 833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80836" y="3738336"/>
              <a:ext cx="631002" cy="397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>
                  <a:solidFill>
                    <a:srgbClr val="000000"/>
                  </a:solidFill>
                </a:rPr>
                <a:t>Ghazzé</a:t>
              </a:r>
              <a:endParaRPr lang="de-DE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7901488" y="722823"/>
            <a:ext cx="1190830" cy="276999"/>
            <a:chOff x="5804272" y="231494"/>
            <a:chExt cx="1190830" cy="276999"/>
          </a:xfrm>
        </p:grpSpPr>
        <p:sp>
          <p:nvSpPr>
            <p:cNvPr id="16" name="Abgerundete rechteckige Legende 15"/>
            <p:cNvSpPr/>
            <p:nvPr/>
          </p:nvSpPr>
          <p:spPr>
            <a:xfrm>
              <a:off x="5804272" y="262148"/>
              <a:ext cx="1190830" cy="184666"/>
            </a:xfrm>
            <a:prstGeom prst="wedgeRoundRectCallout">
              <a:avLst>
                <a:gd name="adj1" fmla="val -60698"/>
                <a:gd name="adj2" fmla="val 151597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880836" y="231494"/>
              <a:ext cx="1054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</a:rPr>
                <a:t>Al </a:t>
              </a:r>
              <a:r>
                <a:rPr lang="de-DE" sz="1200" b="1" dirty="0" err="1">
                  <a:solidFill>
                    <a:schemeClr val="bg1"/>
                  </a:solidFill>
                </a:rPr>
                <a:t>Mohamara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393550" y="3447516"/>
            <a:ext cx="670814" cy="276999"/>
            <a:chOff x="4132558" y="3543051"/>
            <a:chExt cx="670814" cy="276999"/>
          </a:xfrm>
        </p:grpSpPr>
        <p:sp>
          <p:nvSpPr>
            <p:cNvPr id="19" name="Abgerundete rechteckige Legende 18"/>
            <p:cNvSpPr/>
            <p:nvPr/>
          </p:nvSpPr>
          <p:spPr>
            <a:xfrm>
              <a:off x="4132558" y="3572235"/>
              <a:ext cx="670814" cy="206451"/>
            </a:xfrm>
            <a:prstGeom prst="wedgeRoundRectCallout">
              <a:avLst>
                <a:gd name="adj1" fmla="val 101334"/>
                <a:gd name="adj2" fmla="val -11264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132558" y="3543051"/>
              <a:ext cx="6301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>
                  <a:solidFill>
                    <a:srgbClr val="000000"/>
                  </a:solidFill>
                </a:rPr>
                <a:t>Bwarej</a:t>
              </a:r>
              <a:endParaRPr lang="de-DE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1739854" y="362179"/>
            <a:ext cx="2773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Flüchtlinge:</a:t>
            </a:r>
            <a:r>
              <a:rPr lang="de-DE" dirty="0"/>
              <a:t>  </a:t>
            </a:r>
          </a:p>
          <a:p>
            <a:r>
              <a:rPr lang="de-DE" dirty="0"/>
              <a:t>ca. 500.000 Palästinenser</a:t>
            </a:r>
          </a:p>
          <a:p>
            <a:r>
              <a:rPr lang="de-DE" dirty="0"/>
              <a:t>ca. 1,5 Mio. Syrer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39854" y="1649916"/>
            <a:ext cx="232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Ghazzé</a:t>
            </a:r>
            <a:r>
              <a:rPr lang="de-DE" b="1" dirty="0"/>
              <a:t>:</a:t>
            </a:r>
          </a:p>
          <a:p>
            <a:r>
              <a:rPr lang="de-DE" dirty="0"/>
              <a:t>6.000 Einwohner</a:t>
            </a:r>
            <a:br>
              <a:rPr lang="de-DE" dirty="0"/>
            </a:br>
            <a:r>
              <a:rPr lang="de-DE" dirty="0"/>
              <a:t>30.000 Flüchtlinge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742360" y="2556329"/>
            <a:ext cx="2099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Amtzell im Vergleich </a:t>
            </a:r>
          </a:p>
          <a:p>
            <a:r>
              <a:rPr lang="de-DE" dirty="0" smtClean="0"/>
              <a:t>4.200 Einwohner</a:t>
            </a:r>
          </a:p>
          <a:p>
            <a:r>
              <a:rPr lang="de-DE" dirty="0" smtClean="0"/>
              <a:t>55 Flüchtlinge</a:t>
            </a:r>
          </a:p>
          <a:p>
            <a:r>
              <a:rPr lang="de-DE" dirty="0" smtClean="0"/>
              <a:t>(21.000)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47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3502046" y="4592322"/>
            <a:ext cx="1693863" cy="1849437"/>
            <a:chOff x="1004" y="3083"/>
            <a:chExt cx="1067" cy="1165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004" y="3083"/>
              <a:ext cx="106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w Cen MT" pitchFamily="1" charset="0"/>
                  <a:ea typeface="ＭＳ Ｐゴシック" pitchFamily="1" charset="-128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w Cen MT" pitchFamily="1" charset="0"/>
                  <a:ea typeface="ＭＳ Ｐゴシック" pitchFamily="1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w Cen MT" pitchFamily="1" charset="0"/>
                  <a:ea typeface="ＭＳ Ｐゴシック" pitchFamily="1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w Cen MT" pitchFamily="1" charset="0"/>
                  <a:ea typeface="ＭＳ Ｐゴシック" pitchFamily="1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w Cen MT" pitchFamily="1" charset="0"/>
                  <a:ea typeface="ＭＳ Ｐゴシック" pitchFamily="1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w Cen MT" pitchFamily="1" charset="0"/>
                  <a:ea typeface="ＭＳ Ｐゴシック" pitchFamily="1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w Cen MT" pitchFamily="1" charset="0"/>
                  <a:ea typeface="ＭＳ Ｐゴシック" pitchFamily="1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w Cen MT" pitchFamily="1" charset="0"/>
                  <a:ea typeface="ＭＳ Ｐゴシック" pitchFamily="1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w Cen MT" pitchFamily="1" charset="0"/>
                  <a:ea typeface="ＭＳ Ｐゴシック" pitchFamily="1" charset="-128"/>
                </a:defRPr>
              </a:lvl9pPr>
            </a:lstStyle>
            <a:p>
              <a:pPr algn="ctr" eaLnBrk="1" hangingPunct="1"/>
              <a:r>
                <a:rPr lang="de-DE" altLang="de-DE" sz="1600" b="1" dirty="0">
                  <a:solidFill>
                    <a:schemeClr val="tx1"/>
                  </a:solidFill>
                  <a:latin typeface="Arial" charset="0"/>
                </a:rPr>
                <a:t>Aufnehmende Kommunen</a:t>
              </a: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6" y="3591"/>
              <a:ext cx="79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9203" t="17223" r="898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767776" y="3775691"/>
            <a:ext cx="3079750" cy="3238500"/>
            <a:chOff x="630" y="2590"/>
            <a:chExt cx="1804" cy="1837"/>
          </a:xfrm>
        </p:grpSpPr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777" y="2679"/>
              <a:ext cx="1589" cy="1662"/>
              <a:chOff x="777" y="2679"/>
              <a:chExt cx="1589" cy="1662"/>
            </a:xfrm>
          </p:grpSpPr>
          <p:sp>
            <p:nvSpPr>
              <p:cNvPr id="9" name="Oval 35"/>
              <p:cNvSpPr>
                <a:spLocks noChangeArrowheads="1"/>
              </p:cNvSpPr>
              <p:nvPr/>
            </p:nvSpPr>
            <p:spPr bwMode="auto">
              <a:xfrm>
                <a:off x="1031" y="2827"/>
                <a:ext cx="1143" cy="1374"/>
              </a:xfrm>
              <a:prstGeom prst="ellipse">
                <a:avLst/>
              </a:prstGeom>
              <a:noFill/>
              <a:ln w="25560" cap="sq">
                <a:solidFill>
                  <a:srgbClr val="EC2B1C"/>
                </a:solidFill>
                <a:miter lim="800000"/>
                <a:headEnd/>
                <a:tailEnd/>
              </a:ln>
              <a:effectLst>
                <a:outerShdw dist="29880" dir="5400000" algn="ctr" rotWithShape="0">
                  <a:srgbClr val="808080">
                    <a:alpha val="4502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sp>
            <p:nvSpPr>
              <p:cNvPr id="10" name="Oval 36"/>
              <p:cNvSpPr>
                <a:spLocks noChangeArrowheads="1"/>
              </p:cNvSpPr>
              <p:nvPr/>
            </p:nvSpPr>
            <p:spPr bwMode="auto">
              <a:xfrm rot="-960000">
                <a:off x="963" y="2824"/>
                <a:ext cx="1238" cy="1374"/>
              </a:xfrm>
              <a:prstGeom prst="ellipse">
                <a:avLst/>
              </a:prstGeom>
              <a:noFill/>
              <a:ln w="25560" cap="sq">
                <a:solidFill>
                  <a:srgbClr val="EC2B1C"/>
                </a:solidFill>
                <a:miter lim="800000"/>
                <a:headEnd/>
                <a:tailEnd/>
              </a:ln>
              <a:effectLst>
                <a:outerShdw dist="29880" dir="5400000" algn="ctr" rotWithShape="0">
                  <a:srgbClr val="808080">
                    <a:alpha val="4502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sp>
            <p:nvSpPr>
              <p:cNvPr id="11" name="Oval 37"/>
              <p:cNvSpPr>
                <a:spLocks noChangeArrowheads="1"/>
              </p:cNvSpPr>
              <p:nvPr/>
            </p:nvSpPr>
            <p:spPr bwMode="auto">
              <a:xfrm rot="900000">
                <a:off x="934" y="2821"/>
                <a:ext cx="1168" cy="1349"/>
              </a:xfrm>
              <a:prstGeom prst="ellipse">
                <a:avLst/>
              </a:prstGeom>
              <a:noFill/>
              <a:ln w="25560" cap="sq">
                <a:solidFill>
                  <a:srgbClr val="EC2B1C"/>
                </a:solidFill>
                <a:miter lim="800000"/>
                <a:headEnd/>
                <a:tailEnd/>
              </a:ln>
              <a:effectLst>
                <a:outerShdw dist="29880" dir="5400000" algn="ctr" rotWithShape="0">
                  <a:srgbClr val="808080">
                    <a:alpha val="4502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630" y="2590"/>
              <a:ext cx="1804" cy="1837"/>
              <a:chOff x="630" y="2590"/>
              <a:chExt cx="1804" cy="1837"/>
            </a:xfrm>
          </p:grpSpPr>
          <p:sp>
            <p:nvSpPr>
              <p:cNvPr id="6" name="Oval 39"/>
              <p:cNvSpPr>
                <a:spLocks noChangeArrowheads="1"/>
              </p:cNvSpPr>
              <p:nvPr/>
            </p:nvSpPr>
            <p:spPr bwMode="auto">
              <a:xfrm rot="9660000">
                <a:off x="973" y="2809"/>
                <a:ext cx="1143" cy="1373"/>
              </a:xfrm>
              <a:prstGeom prst="ellipse">
                <a:avLst/>
              </a:prstGeom>
              <a:noFill/>
              <a:ln w="25560" cap="sq">
                <a:solidFill>
                  <a:srgbClr val="EC2B1C"/>
                </a:solidFill>
                <a:miter lim="800000"/>
                <a:headEnd/>
                <a:tailEnd/>
              </a:ln>
              <a:effectLst>
                <a:outerShdw dist="29880" dir="5400000" algn="ctr" rotWithShape="0">
                  <a:srgbClr val="808080">
                    <a:alpha val="4502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sp>
            <p:nvSpPr>
              <p:cNvPr id="7" name="Oval 40"/>
              <p:cNvSpPr>
                <a:spLocks noChangeArrowheads="1"/>
              </p:cNvSpPr>
              <p:nvPr/>
            </p:nvSpPr>
            <p:spPr bwMode="auto">
              <a:xfrm rot="8700000">
                <a:off x="914" y="2821"/>
                <a:ext cx="1237" cy="1374"/>
              </a:xfrm>
              <a:prstGeom prst="ellipse">
                <a:avLst/>
              </a:prstGeom>
              <a:noFill/>
              <a:ln w="25560" cap="sq">
                <a:solidFill>
                  <a:srgbClr val="EC2B1C"/>
                </a:solidFill>
                <a:miter lim="800000"/>
                <a:headEnd/>
                <a:tailEnd/>
              </a:ln>
              <a:effectLst>
                <a:outerShdw dist="29880" dir="5400000" algn="ctr" rotWithShape="0">
                  <a:srgbClr val="808080">
                    <a:alpha val="4502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sp>
            <p:nvSpPr>
              <p:cNvPr id="8" name="Oval 41"/>
              <p:cNvSpPr>
                <a:spLocks noChangeArrowheads="1"/>
              </p:cNvSpPr>
              <p:nvPr/>
            </p:nvSpPr>
            <p:spPr bwMode="auto">
              <a:xfrm rot="10560000">
                <a:off x="988" y="2838"/>
                <a:ext cx="1168" cy="1347"/>
              </a:xfrm>
              <a:prstGeom prst="ellipse">
                <a:avLst/>
              </a:prstGeom>
              <a:noFill/>
              <a:ln w="25560" cap="sq">
                <a:solidFill>
                  <a:srgbClr val="EC2B1C"/>
                </a:solidFill>
                <a:miter lim="800000"/>
                <a:headEnd/>
                <a:tailEnd/>
              </a:ln>
              <a:effectLst>
                <a:outerShdw dist="29880" dir="5400000" algn="ctr" rotWithShape="0">
                  <a:srgbClr val="808080">
                    <a:alpha val="4502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</p:grpSp>
      </p:grp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133600" y="3810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600" dirty="0">
                <a:solidFill>
                  <a:schemeClr val="tx1"/>
                </a:solidFill>
                <a:latin typeface="Arial" charset="0"/>
              </a:rPr>
              <a:t>Projektansatz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69451" y="1623697"/>
            <a:ext cx="156034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Arial" charset="0"/>
              </a:rPr>
              <a:t>Libanesischer</a:t>
            </a:r>
            <a:br>
              <a:rPr lang="de-DE" altLang="de-DE" sz="1600" b="1" dirty="0">
                <a:solidFill>
                  <a:schemeClr val="tx1"/>
                </a:solidFill>
                <a:latin typeface="Arial" charset="0"/>
              </a:rPr>
            </a:br>
            <a:r>
              <a:rPr lang="de-DE" altLang="de-DE" sz="1600" b="1" dirty="0">
                <a:solidFill>
                  <a:schemeClr val="tx1"/>
                </a:solidFill>
                <a:latin typeface="Arial" charset="0"/>
              </a:rPr>
              <a:t>Staat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416538" y="1520509"/>
            <a:ext cx="191300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Arial" charset="0"/>
              </a:rPr>
              <a:t>Deutschland/BMZ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45" y="2258697"/>
            <a:ext cx="8318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983" y="1904683"/>
            <a:ext cx="920750" cy="554038"/>
          </a:xfrm>
          <a:prstGeom prst="rect">
            <a:avLst/>
          </a:prstGeom>
          <a:noFill/>
          <a:ln>
            <a:noFill/>
          </a:ln>
          <a:effectLst>
            <a:glow rad="177800">
              <a:schemeClr val="accent1">
                <a:alpha val="44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8710633" y="1733233"/>
            <a:ext cx="1244600" cy="1225550"/>
            <a:chOff x="4285" y="1282"/>
            <a:chExt cx="784" cy="772"/>
          </a:xfrm>
        </p:grpSpPr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" y="1798"/>
              <a:ext cx="502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6313" t="16859" r="7443" b="1703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2" name="Group 11"/>
            <p:cNvGrpSpPr>
              <a:grpSpLocks/>
            </p:cNvGrpSpPr>
            <p:nvPr/>
          </p:nvGrpSpPr>
          <p:grpSpPr bwMode="auto">
            <a:xfrm>
              <a:off x="4285" y="1282"/>
              <a:ext cx="691" cy="585"/>
              <a:chOff x="4285" y="1282"/>
              <a:chExt cx="691" cy="585"/>
            </a:xfrm>
          </p:grpSpPr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4446" y="1282"/>
                <a:ext cx="4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de-DE" altLang="de-DE" sz="1600" b="1" dirty="0">
                    <a:solidFill>
                      <a:schemeClr val="tx1"/>
                    </a:solidFill>
                    <a:latin typeface="Arial" charset="0"/>
                  </a:rPr>
                  <a:t>NROs</a:t>
                </a:r>
              </a:p>
            </p:txBody>
          </p:sp>
          <p:pic>
            <p:nvPicPr>
              <p:cNvPr id="24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3" y="1504"/>
                <a:ext cx="293" cy="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" y="1495"/>
                <a:ext cx="316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26" name="AutoShape 15"/>
          <p:cNvCxnSpPr>
            <a:cxnSpLocks noChangeShapeType="1"/>
          </p:cNvCxnSpPr>
          <p:nvPr/>
        </p:nvCxnSpPr>
        <p:spPr bwMode="auto">
          <a:xfrm>
            <a:off x="3452834" y="3011172"/>
            <a:ext cx="401637" cy="1258887"/>
          </a:xfrm>
          <a:prstGeom prst="straightConnector1">
            <a:avLst/>
          </a:prstGeom>
          <a:noFill/>
          <a:ln w="12600" cap="sq">
            <a:solidFill>
              <a:schemeClr val="tx1"/>
            </a:solidFill>
            <a:miter lim="800000"/>
            <a:headEnd/>
            <a:tailEnd type="arrow" w="med" len="med"/>
          </a:ln>
          <a:effectLst>
            <a:outerShdw dist="29880" dir="5400000" algn="ctr" rotWithShape="0">
              <a:srgbClr val="808080">
                <a:alpha val="4502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8"/>
          <p:cNvCxnSpPr>
            <a:cxnSpLocks noChangeShapeType="1"/>
          </p:cNvCxnSpPr>
          <p:nvPr/>
        </p:nvCxnSpPr>
        <p:spPr bwMode="auto">
          <a:xfrm>
            <a:off x="6977083" y="2169796"/>
            <a:ext cx="1592262" cy="88900"/>
          </a:xfrm>
          <a:prstGeom prst="straightConnector1">
            <a:avLst/>
          </a:prstGeom>
          <a:noFill/>
          <a:ln w="76320" cap="sq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29880" dir="5400000" algn="ctr" rotWithShape="0">
              <a:srgbClr val="808080">
                <a:alpha val="4502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9"/>
          <p:cNvCxnSpPr>
            <a:cxnSpLocks noChangeShapeType="1"/>
          </p:cNvCxnSpPr>
          <p:nvPr/>
        </p:nvCxnSpPr>
        <p:spPr bwMode="auto">
          <a:xfrm flipH="1">
            <a:off x="3854471" y="2182496"/>
            <a:ext cx="1928813" cy="277812"/>
          </a:xfrm>
          <a:prstGeom prst="straightConnector1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29880" dir="5400000" algn="ctr" rotWithShape="0">
              <a:srgbClr val="808080">
                <a:alpha val="4502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" name="Group 22"/>
          <p:cNvGrpSpPr>
            <a:grpSpLocks/>
          </p:cNvGrpSpPr>
          <p:nvPr/>
        </p:nvGrpSpPr>
        <p:grpSpPr bwMode="auto">
          <a:xfrm>
            <a:off x="8293120" y="3023872"/>
            <a:ext cx="1282700" cy="3324225"/>
            <a:chOff x="3794" y="2095"/>
            <a:chExt cx="808" cy="2094"/>
          </a:xfrm>
        </p:grpSpPr>
        <p:grpSp>
          <p:nvGrpSpPr>
            <p:cNvPr id="33" name="Group 23"/>
            <p:cNvGrpSpPr>
              <a:grpSpLocks/>
            </p:cNvGrpSpPr>
            <p:nvPr/>
          </p:nvGrpSpPr>
          <p:grpSpPr bwMode="auto">
            <a:xfrm>
              <a:off x="3794" y="3159"/>
              <a:ext cx="808" cy="1030"/>
              <a:chOff x="3794" y="3159"/>
              <a:chExt cx="808" cy="1030"/>
            </a:xfrm>
          </p:grpSpPr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3794" y="3159"/>
                <a:ext cx="808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w Cen MT" pitchFamily="1" charset="0"/>
                    <a:ea typeface="ＭＳ Ｐゴシック" pitchFamily="1" charset="-128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de-DE" altLang="de-DE" sz="1600" b="1" dirty="0">
                    <a:solidFill>
                      <a:schemeClr val="tx1"/>
                    </a:solidFill>
                    <a:latin typeface="Arial" charset="0"/>
                  </a:rPr>
                  <a:t>Flüchtlinge</a:t>
                </a:r>
              </a:p>
            </p:txBody>
          </p:sp>
          <p:pic>
            <p:nvPicPr>
              <p:cNvPr id="36" name="Picture 2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2" y="3399"/>
                <a:ext cx="486" cy="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l="34099" r="19711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4" name="AutoShape 26"/>
            <p:cNvCxnSpPr>
              <a:cxnSpLocks noChangeShapeType="1"/>
              <a:endCxn id="35" idx="0"/>
            </p:cNvCxnSpPr>
            <p:nvPr/>
          </p:nvCxnSpPr>
          <p:spPr bwMode="auto">
            <a:xfrm flipH="1">
              <a:off x="4198" y="2095"/>
              <a:ext cx="184" cy="1064"/>
            </a:xfrm>
            <a:prstGeom prst="straightConnector1">
              <a:avLst/>
            </a:prstGeom>
            <a:noFill/>
            <a:ln w="101520" cap="sq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dist="29880" dir="5400000" algn="ctr" rotWithShape="0">
                <a:srgbClr val="808080">
                  <a:alpha val="4502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8" name="AutoShape 28"/>
          <p:cNvCxnSpPr>
            <a:cxnSpLocks noChangeShapeType="1"/>
          </p:cNvCxnSpPr>
          <p:nvPr/>
        </p:nvCxnSpPr>
        <p:spPr bwMode="auto">
          <a:xfrm>
            <a:off x="4818877" y="5608321"/>
            <a:ext cx="3606007" cy="0"/>
          </a:xfrm>
          <a:prstGeom prst="straightConnector1">
            <a:avLst/>
          </a:prstGeom>
          <a:noFill/>
          <a:ln w="63500" cap="sq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29880" dir="5400000" algn="ctr" rotWithShape="0">
              <a:srgbClr val="808080">
                <a:alpha val="4502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9"/>
          <p:cNvCxnSpPr>
            <a:cxnSpLocks noChangeShapeType="1"/>
            <a:endCxn id="40" idx="3"/>
          </p:cNvCxnSpPr>
          <p:nvPr/>
        </p:nvCxnSpPr>
        <p:spPr bwMode="auto">
          <a:xfrm flipH="1">
            <a:off x="3499664" y="5621489"/>
            <a:ext cx="354807" cy="1"/>
          </a:xfrm>
          <a:prstGeom prst="straightConnector1">
            <a:avLst/>
          </a:prstGeom>
          <a:noFill/>
          <a:ln w="63500" cap="sq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29880" dir="5400000" algn="ctr" rotWithShape="0">
              <a:srgbClr val="808080">
                <a:alpha val="4502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1969313" y="5328011"/>
            <a:ext cx="153035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w Cen MT" pitchFamily="1" charset="0"/>
                <a:ea typeface="ＭＳ Ｐゴシック" pitchFamily="1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Arial" charset="0"/>
              </a:rPr>
              <a:t>Libanesische</a:t>
            </a:r>
          </a:p>
          <a:p>
            <a:pPr algn="ctr" eaLnBrk="1" hangingPunct="1"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Arial" charset="0"/>
              </a:rPr>
              <a:t>Bevölkerung</a:t>
            </a:r>
          </a:p>
        </p:txBody>
      </p:sp>
      <p:pic>
        <p:nvPicPr>
          <p:cNvPr id="42" name="Picture 4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608" y="2299971"/>
            <a:ext cx="742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771" r="217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 flipH="1">
            <a:off x="5078434" y="3100072"/>
            <a:ext cx="1450975" cy="1341437"/>
          </a:xfrm>
          <a:prstGeom prst="straightConnector1">
            <a:avLst/>
          </a:prstGeom>
          <a:noFill/>
          <a:ln w="38160" cap="sq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29880" dir="5400000" algn="ctr" rotWithShape="0">
              <a:srgbClr val="808080">
                <a:alpha val="4502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06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Der Libanon mit großem Bedarf an kommunaler Infrastruktur für die einheimische Bevölkerung und die geflüchteten Menschen aus Syrien:</a:t>
            </a:r>
            <a:br>
              <a:rPr lang="de-DE" sz="2400" dirty="0" smtClean="0"/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Wasserversorgung</a:t>
            </a:r>
          </a:p>
          <a:p>
            <a:r>
              <a:rPr lang="de-DE" dirty="0" smtClean="0"/>
              <a:t>Abwasserbeseitigung</a:t>
            </a:r>
          </a:p>
          <a:p>
            <a:r>
              <a:rPr lang="de-DE" dirty="0" smtClean="0"/>
              <a:t>Müllbeseitigung</a:t>
            </a:r>
          </a:p>
          <a:p>
            <a:r>
              <a:rPr lang="de-DE" dirty="0" smtClean="0"/>
              <a:t>Schulraumbeschaffung</a:t>
            </a:r>
          </a:p>
          <a:p>
            <a:r>
              <a:rPr lang="de-DE" dirty="0" smtClean="0"/>
              <a:t>Medizinische Versorgung</a:t>
            </a:r>
          </a:p>
          <a:p>
            <a:r>
              <a:rPr lang="de-DE" dirty="0" smtClean="0"/>
              <a:t>Energieerzeugung</a:t>
            </a:r>
          </a:p>
          <a:p>
            <a:r>
              <a:rPr lang="de-DE" dirty="0" smtClean="0"/>
              <a:t>Zusammenleben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98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9767" y="986390"/>
            <a:ext cx="9144000" cy="556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9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171107_16255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772510"/>
            <a:ext cx="9144001" cy="49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635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497875"/>
            <a:ext cx="9144000" cy="562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9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Breitbild</PresentationFormat>
  <Paragraphs>106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Der Libanon mit großem Bedarf an kommunaler Infrastruktur für die einheimische Bevölkerung und die geflüchteten Menschen aus Syrien: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Übergabe der Machbarkeitsstudie am 23.11.2018 für eine Bioabfallanlage an Bürgermeister Dr. Marwan Almawi und den Gemeinderat in Rashiine im Norden des Libanon, Nähe Tripoli</vt:lpstr>
      <vt:lpstr>Rashiine, eine Gemeinde mit 4000 Einwohnern im Norden des Libanon versorgt derzeit 600 Flüchtlinge Übergabe der Amtzeller Hilfspakete </vt:lpstr>
      <vt:lpstr>Der Libanon ein christliches und ein muslimisches Land mit einem guten Miteinander der Religionen  Papst Johannes Paul II: „Der Libanon ist nicht nur ein Land, sondern eine Botschaft.“</vt:lpstr>
      <vt:lpstr>Besuch der Wallfahrtsstätte „Statue of our Lady of Lebabon“ sowie der Basilika in Jounieh in der Nähe von Beirut  Das gemeinsame –Vater unser- in arabischer und in deutscher Sprache</vt:lpstr>
      <vt:lpstr>Auch im Libanon freut man sich auf Weihnachten</vt:lpstr>
      <vt:lpstr>         Vielen Dank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Reise in den Libanon vom 22.-26. November 2018</dc:title>
  <dc:creator>Paul Locherer</dc:creator>
  <cp:lastModifiedBy>Paul Locherer</cp:lastModifiedBy>
  <cp:revision>65</cp:revision>
  <dcterms:created xsi:type="dcterms:W3CDTF">2018-12-02T18:57:16Z</dcterms:created>
  <dcterms:modified xsi:type="dcterms:W3CDTF">2019-05-03T15:47:29Z</dcterms:modified>
</cp:coreProperties>
</file>